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95" r:id="rId4"/>
    <p:sldMasterId id="2147483796" r:id="rId5"/>
    <p:sldMasterId id="2147483797" r:id="rId6"/>
    <p:sldMasterId id="2147483798" r:id="rId7"/>
    <p:sldMasterId id="2147483799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Montserrat ExtraLight"/>
      <p:regular r:id="rId28"/>
      <p:bold r:id="rId29"/>
      <p:italic r:id="rId30"/>
      <p:boldItalic r:id="rId31"/>
    </p:embeddedFont>
    <p:embeddedFont>
      <p:font typeface="Montserrat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MontserratExtraLight-regular.fntdata"/><Relationship Id="rId27" Type="http://schemas.openxmlformats.org/officeDocument/2006/relationships/font" Target="fonts/MontserratMedium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ExtraLight-bold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MontserratExtraLight-boldItalic.fntdata"/><Relationship Id="rId30" Type="http://schemas.openxmlformats.org/officeDocument/2006/relationships/font" Target="fonts/MontserratExtraLight-italic.fntdata"/><Relationship Id="rId11" Type="http://schemas.openxmlformats.org/officeDocument/2006/relationships/slide" Target="slides/slide2.xml"/><Relationship Id="rId33" Type="http://schemas.openxmlformats.org/officeDocument/2006/relationships/font" Target="fonts/MontserratExtraBold-boldItalic.fntdata"/><Relationship Id="rId10" Type="http://schemas.openxmlformats.org/officeDocument/2006/relationships/slide" Target="slides/slide1.xml"/><Relationship Id="rId32" Type="http://schemas.openxmlformats.org/officeDocument/2006/relationships/font" Target="fonts/MontserratExtraBold-bold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bb1a3a7ea0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bb1a3a7ea0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b1a3a7ea0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bb1a3a7ea0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bb1a3a7ea0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bb1a3a7ea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c90ab7c9a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c90ab7c9a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c7542f822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c7542f822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bd447d04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2bd447d04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7542f822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7542f822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c7542f822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c7542f822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bb1a3a7ea0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bb1a3a7ea0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bbb3ef3a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bbb3ef3a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jp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10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10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2" name="Google Shape;432;p10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3" name="Google Shape;433;p10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6" name="Google Shape;436;p10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7" name="Google Shape;437;p10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10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9" name="Google Shape;439;p10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0" name="Google Shape;440;p10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10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10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3" name="Google Shape;443;p10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10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7" name="Google Shape;447;p10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10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9" name="Google Shape;449;p10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0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10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10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10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10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7" name="Google Shape;457;p10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8" name="Google Shape;458;p10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9" name="Google Shape;459;p10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0" name="Google Shape;460;p10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10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2" name="Google Shape;462;p10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10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10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7" name="Google Shape;467;p11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11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9" name="Google Shape;469;p11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0" name="Google Shape;470;p11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1" name="Google Shape;471;p11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2" name="Google Shape;472;p11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3" name="Google Shape;473;p11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4" name="Google Shape;474;p11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1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1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1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1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11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9" name="Google Shape;489;p11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0" name="Google Shape;490;p11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3" name="Google Shape;493;p1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6" name="Google Shape;496;p11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2" name="Google Shape;502;p119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2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5" name="Google Shape;505;p120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2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" name="Google Shape;509;p12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2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2" name="Google Shape;512;p122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3" name="Google Shape;513;p122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8" name="Google Shape;518;p12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2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21" name="Google Shape;52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6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5" name="Google Shape;525;p126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12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2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1" name="Google Shape;531;p12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5" name="Google Shape;535;p13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13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9" name="Google Shape;539;p13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13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13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2" name="Google Shape;542;p13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3" name="Google Shape;543;p131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31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5" name="Google Shape;545;p131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8" name="Google Shape;548;p13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3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1" name="Google Shape;551;p13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3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4" name="Google Shape;554;p13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5" name="Google Shape;555;p13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6" name="Google Shape;556;p13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7" name="Google Shape;557;p13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0" name="Google Shape;560;p13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1" name="Google Shape;561;p13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2" name="Google Shape;562;p13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13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4" name="Google Shape;564;p135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5" name="Google Shape;565;p135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3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8" name="Google Shape;568;p13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3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4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41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9" name="Google Shape;579;p141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141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1" name="Google Shape;581;p141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141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142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6" name="Google Shape;586;p142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7" name="Google Shape;587;p142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142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p142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0" name="Google Shape;590;p142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1" name="Google Shape;591;p142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2" name="Google Shape;592;p142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43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5" name="Google Shape;595;p143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6" name="Google Shape;596;p143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7" name="Google Shape;597;p143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8" name="Google Shape;598;p143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9" name="Google Shape;599;p143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2" name="Google Shape;602;p14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3" name="Google Shape;603;p14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4" name="Google Shape;604;p14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5" name="Google Shape;605;p14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6" name="Google Shape;606;p14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7" name="Google Shape;607;p14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14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14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0" name="Google Shape;610;p14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1" name="Google Shape;611;p14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2" name="Google Shape;612;p14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3" name="Google Shape;613;p14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4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6" name="Google Shape;616;p14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7" name="Google Shape;617;p14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8" name="Google Shape;618;p14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9" name="Google Shape;619;p14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0" name="Google Shape;620;p14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1" name="Google Shape;621;p14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2" name="Google Shape;622;p14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3" name="Google Shape;623;p14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4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6" name="Google Shape;626;p1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9" name="Google Shape;629;p14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4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2" name="Google Shape;632;p14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4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5" name="Google Shape;635;p14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5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8" name="Google Shape;638;p15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9" name="Google Shape;639;p15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2" name="Google Shape;642;p15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5" name="Google Shape;645;p15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49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50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5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52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52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5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23" name="Google Shape;2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6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7" name="Google Shape;227;p56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5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5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6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6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6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6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6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6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61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61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61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6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6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6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6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6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6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6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6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6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6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65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65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6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1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71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71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71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71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72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72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72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72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72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72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72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72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3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73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8" name="Google Shape;298;p73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73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73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73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7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7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7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7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7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7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7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7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7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7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7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7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1" name="Google Shape;341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8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8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8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8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7" name="Google Shape;357;p8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8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8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8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8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72" name="Google Shape;37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6" name="Google Shape;376;p9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7" name="Google Shape;377;p9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9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9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9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9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9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9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9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9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5" name="Google Shape;395;p9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9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9" name="Google Shape;399;p9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9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9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9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7" name="Google Shape;407;p9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9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10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10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3" name="Google Shape;413;p10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10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10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0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9" name="Google Shape;419;p10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0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92.xml"/><Relationship Id="rId35" Type="http://schemas.openxmlformats.org/officeDocument/2006/relationships/theme" Target="../theme/theme5.xml"/><Relationship Id="rId12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26.xml"/><Relationship Id="rId35" Type="http://schemas.openxmlformats.org/officeDocument/2006/relationships/theme" Target="../theme/theme6.xml"/><Relationship Id="rId12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0" name="Google Shape;350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9" name="Google Shape;499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jpg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53"/>
          <p:cNvSpPr txBox="1"/>
          <p:nvPr>
            <p:ph type="ctrTitle"/>
          </p:nvPr>
        </p:nvSpPr>
        <p:spPr>
          <a:xfrm>
            <a:off x="1230000" y="1177250"/>
            <a:ext cx="66840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Discovery</a:t>
            </a:r>
            <a:endParaRPr/>
          </a:p>
        </p:txBody>
      </p:sp>
      <p:sp>
        <p:nvSpPr>
          <p:cNvPr id="651" name="Google Shape;651;p153"/>
          <p:cNvSpPr txBox="1"/>
          <p:nvPr>
            <p:ph idx="1" type="subTitle"/>
          </p:nvPr>
        </p:nvSpPr>
        <p:spPr>
          <a:xfrm>
            <a:off x="2712900" y="3860750"/>
            <a:ext cx="37182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CEO: Rachel Evans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CTO: Sophie Tanker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CFO: Andra Buchan</a:t>
            </a:r>
            <a:endParaRPr/>
          </a:p>
        </p:txBody>
      </p:sp>
      <p:sp>
        <p:nvSpPr>
          <p:cNvPr id="652" name="Google Shape;652;p153"/>
          <p:cNvSpPr txBox="1"/>
          <p:nvPr>
            <p:ph type="ctrTitle"/>
          </p:nvPr>
        </p:nvSpPr>
        <p:spPr>
          <a:xfrm>
            <a:off x="2941650" y="1971450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 NINE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653" name="Google Shape;653;p153"/>
          <p:cNvCxnSpPr/>
          <p:nvPr/>
        </p:nvCxnSpPr>
        <p:spPr>
          <a:xfrm>
            <a:off x="3190500" y="18219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54" name="Google Shape;654;p153"/>
          <p:cNvPicPr preferRelativeResize="0"/>
          <p:nvPr/>
        </p:nvPicPr>
        <p:blipFill rotWithShape="1">
          <a:blip r:embed="rId3">
            <a:alphaModFix/>
          </a:blip>
          <a:srcRect b="18938" l="1226" r="5158" t="47457"/>
          <a:stretch/>
        </p:blipFill>
        <p:spPr>
          <a:xfrm>
            <a:off x="2133725" y="2647400"/>
            <a:ext cx="4876557" cy="10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62"/>
          <p:cNvSpPr txBox="1"/>
          <p:nvPr>
            <p:ph type="title"/>
          </p:nvPr>
        </p:nvSpPr>
        <p:spPr>
          <a:xfrm>
            <a:off x="2062800" y="2404775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cxnSp>
        <p:nvCxnSpPr>
          <p:cNvPr id="718" name="Google Shape;718;p162"/>
          <p:cNvCxnSpPr/>
          <p:nvPr/>
        </p:nvCxnSpPr>
        <p:spPr>
          <a:xfrm>
            <a:off x="3190500" y="30666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719" name="Google Shape;719;p162"/>
          <p:cNvPicPr preferRelativeResize="0"/>
          <p:nvPr/>
        </p:nvPicPr>
        <p:blipFill rotWithShape="1">
          <a:blip r:embed="rId3">
            <a:alphaModFix/>
          </a:blip>
          <a:srcRect b="18938" l="1226" r="5158" t="47457"/>
          <a:stretch/>
        </p:blipFill>
        <p:spPr>
          <a:xfrm>
            <a:off x="2133725" y="3253950"/>
            <a:ext cx="4876557" cy="10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54"/>
          <p:cNvSpPr txBox="1"/>
          <p:nvPr>
            <p:ph type="title"/>
          </p:nvPr>
        </p:nvSpPr>
        <p:spPr>
          <a:xfrm>
            <a:off x="255200" y="196550"/>
            <a:ext cx="5735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INFORMATION</a:t>
            </a:r>
            <a:endParaRPr/>
          </a:p>
        </p:txBody>
      </p:sp>
      <p:pic>
        <p:nvPicPr>
          <p:cNvPr descr="Forms response chart. Question title: What is your gender identity?. Number of responses: 14 responses." id="660" name="Google Shape;660;p154" title="What is your gender identity?"/>
          <p:cNvPicPr preferRelativeResize="0"/>
          <p:nvPr/>
        </p:nvPicPr>
        <p:blipFill rotWithShape="1">
          <a:blip r:embed="rId3">
            <a:alphaModFix/>
          </a:blip>
          <a:srcRect b="5680" l="1164" r="15668" t="2995"/>
          <a:stretch/>
        </p:blipFill>
        <p:spPr>
          <a:xfrm>
            <a:off x="109900" y="811598"/>
            <a:ext cx="4257976" cy="1974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is your age?. Number of responses: 14 responses." id="661" name="Google Shape;661;p154" title="What is your age?"/>
          <p:cNvPicPr preferRelativeResize="0"/>
          <p:nvPr/>
        </p:nvPicPr>
        <p:blipFill rotWithShape="1">
          <a:blip r:embed="rId4">
            <a:alphaModFix/>
          </a:blip>
          <a:srcRect b="5541" l="1701" r="18035" t="3317"/>
          <a:stretch/>
        </p:blipFill>
        <p:spPr>
          <a:xfrm>
            <a:off x="109900" y="2928297"/>
            <a:ext cx="4257976" cy="2042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is your race/ethnicity?. Number of responses: 14 responses." id="662" name="Google Shape;662;p154" title="What is your race/ethnicity?"/>
          <p:cNvPicPr preferRelativeResize="0"/>
          <p:nvPr/>
        </p:nvPicPr>
        <p:blipFill rotWithShape="1">
          <a:blip r:embed="rId5">
            <a:alphaModFix/>
          </a:blip>
          <a:srcRect b="5545" l="1704" r="7163" t="4283"/>
          <a:stretch/>
        </p:blipFill>
        <p:spPr>
          <a:xfrm>
            <a:off x="4519025" y="869726"/>
            <a:ext cx="4569626" cy="19096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is your highest level of education?. Number of responses: 14 responses." id="663" name="Google Shape;663;p154" title="What is your highest level of education?"/>
          <p:cNvPicPr preferRelativeResize="0"/>
          <p:nvPr/>
        </p:nvPicPr>
        <p:blipFill rotWithShape="1">
          <a:blip r:embed="rId6">
            <a:alphaModFix/>
          </a:blip>
          <a:srcRect b="7017" l="1590" r="13375" t="3013"/>
          <a:stretch/>
        </p:blipFill>
        <p:spPr>
          <a:xfrm>
            <a:off x="4519015" y="2928300"/>
            <a:ext cx="4569636" cy="2042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55"/>
          <p:cNvSpPr txBox="1"/>
          <p:nvPr>
            <p:ph type="title"/>
          </p:nvPr>
        </p:nvSpPr>
        <p:spPr>
          <a:xfrm>
            <a:off x="938500" y="445025"/>
            <a:ext cx="5065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Polling with our Customer Archetypes in mind:</a:t>
            </a:r>
            <a:endParaRPr/>
          </a:p>
        </p:txBody>
      </p:sp>
      <p:sp>
        <p:nvSpPr>
          <p:cNvPr id="669" name="Google Shape;669;p155"/>
          <p:cNvSpPr txBox="1"/>
          <p:nvPr>
            <p:ph idx="1" type="body"/>
          </p:nvPr>
        </p:nvSpPr>
        <p:spPr>
          <a:xfrm>
            <a:off x="938500" y="1659275"/>
            <a:ext cx="5661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Asked respondents if they identified as an: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Athlete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Individual with a full-time job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Individual with 1+ known vitamin deficiencies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Pregnant/nursing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None of the above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56"/>
          <p:cNvSpPr txBox="1"/>
          <p:nvPr>
            <p:ph type="title"/>
          </p:nvPr>
        </p:nvSpPr>
        <p:spPr>
          <a:xfrm>
            <a:off x="652750" y="382900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identify as any of the following?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orms response chart. Question title: Do you identify as any of the following?. Number of responses: 14 responses." id="675" name="Google Shape;675;p156" title="Do you identify as any of the following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38" y="1411275"/>
            <a:ext cx="7273933" cy="347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57"/>
          <p:cNvSpPr txBox="1"/>
          <p:nvPr/>
        </p:nvSpPr>
        <p:spPr>
          <a:xfrm>
            <a:off x="881550" y="477700"/>
            <a:ext cx="73809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AB40"/>
              </a:solidFill>
              <a:highlight>
                <a:schemeClr val="dk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Forms response chart. Question title: Most people, especially the aforementioned groups, need vitamins to stay healthy and productive. With this in mind, would you consider using a supplement subscription service that delivers supplements straight to your door monthly?. Number of responses: 14 responses." id="681" name="Google Shape;681;p157" title="Most people, especially the aforementioned groups, need vitamins to stay healthy and productive. With this in mind, would you consider using a supplement subscription service that delivers supplements straight to your door monthly?"/>
          <p:cNvPicPr preferRelativeResize="0"/>
          <p:nvPr/>
        </p:nvPicPr>
        <p:blipFill rotWithShape="1">
          <a:blip r:embed="rId3">
            <a:alphaModFix/>
          </a:blip>
          <a:srcRect b="5812" l="1355" r="26530" t="20424"/>
          <a:stretch/>
        </p:blipFill>
        <p:spPr>
          <a:xfrm>
            <a:off x="425825" y="1646725"/>
            <a:ext cx="6808274" cy="3172678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57"/>
          <p:cNvSpPr txBox="1"/>
          <p:nvPr/>
        </p:nvSpPr>
        <p:spPr>
          <a:xfrm>
            <a:off x="326425" y="292525"/>
            <a:ext cx="82371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Most people, especially the aforementioned groups, need vitamins to stay healthy and productive. With this in mind, would you consider using a supplement subscription service that delivers supplements straight to your door monthly?</a:t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s response chart. Question title: Rate this advertisement on a scale of 1 to 5. Number of responses: 14 responses." id="687" name="Google Shape;687;p158" title="Rate this advertisement on a scale of 1 to 5"/>
          <p:cNvPicPr preferRelativeResize="0"/>
          <p:nvPr/>
        </p:nvPicPr>
        <p:blipFill rotWithShape="1">
          <a:blip r:embed="rId3">
            <a:alphaModFix/>
          </a:blip>
          <a:srcRect b="6006" l="1302" r="0" t="0"/>
          <a:stretch/>
        </p:blipFill>
        <p:spPr>
          <a:xfrm>
            <a:off x="4497450" y="1535900"/>
            <a:ext cx="4583572" cy="208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00" y="490737"/>
            <a:ext cx="4162074" cy="41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75" y="366150"/>
            <a:ext cx="2646725" cy="44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Rate this advertisement on a scale of 1 to 5. Number of responses: 14 responses." id="694" name="Google Shape;694;p159" title="Rate this advertisement on a scale of 1 to 5"/>
          <p:cNvPicPr preferRelativeResize="0"/>
          <p:nvPr/>
        </p:nvPicPr>
        <p:blipFill rotWithShape="1">
          <a:blip r:embed="rId4">
            <a:alphaModFix/>
          </a:blip>
          <a:srcRect b="7842" l="1623" r="0" t="0"/>
          <a:stretch/>
        </p:blipFill>
        <p:spPr>
          <a:xfrm>
            <a:off x="3146625" y="1277925"/>
            <a:ext cx="5820124" cy="260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6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COMMENTS</a:t>
            </a:r>
            <a:endParaRPr sz="2800"/>
          </a:p>
        </p:txBody>
      </p:sp>
      <p:cxnSp>
        <p:nvCxnSpPr>
          <p:cNvPr id="700" name="Google Shape;700;p1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701" name="Google Shape;701;p160"/>
          <p:cNvCxnSpPr/>
          <p:nvPr/>
        </p:nvCxnSpPr>
        <p:spPr>
          <a:xfrm>
            <a:off x="1348500" y="2837397"/>
            <a:ext cx="6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702" name="Google Shape;702;p160"/>
          <p:cNvCxnSpPr/>
          <p:nvPr/>
        </p:nvCxnSpPr>
        <p:spPr>
          <a:xfrm>
            <a:off x="4572000" y="1386422"/>
            <a:ext cx="0" cy="296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703" name="Google Shape;703;p160"/>
          <p:cNvSpPr txBox="1"/>
          <p:nvPr/>
        </p:nvSpPr>
        <p:spPr>
          <a:xfrm>
            <a:off x="1348500" y="1409300"/>
            <a:ext cx="30000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r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colors are great but the single line about the genes immediately raises skepticism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160"/>
          <p:cNvSpPr txBox="1"/>
          <p:nvPr/>
        </p:nvSpPr>
        <p:spPr>
          <a:xfrm>
            <a:off x="1443900" y="2999775"/>
            <a:ext cx="29046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r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 little more information should be added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01600" marR="1016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01600" marR="1016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5" name="Google Shape;705;p160"/>
          <p:cNvSpPr txBox="1"/>
          <p:nvPr/>
        </p:nvSpPr>
        <p:spPr>
          <a:xfrm>
            <a:off x="4562300" y="1297200"/>
            <a:ext cx="39516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30200" marR="3302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Advertisement 1: couldnt grasp what you are pitching. A little vague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30200" marR="330200" rtl="0" algn="l">
              <a:lnSpc>
                <a:spcPct val="142857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Advertisement 2: straight to the point and engaging. Makes me curious and want to click the link to learn more.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6" name="Google Shape;706;p160"/>
          <p:cNvSpPr txBox="1"/>
          <p:nvPr/>
        </p:nvSpPr>
        <p:spPr>
          <a:xfrm>
            <a:off x="4795495" y="3004125"/>
            <a:ext cx="30000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marR="1016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first gives more info but the design could use work. The second just looks suspicious.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101600" marR="101600" rtl="0" algn="l">
              <a:lnSpc>
                <a:spcPct val="142857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61"/>
          <p:cNvSpPr txBox="1"/>
          <p:nvPr>
            <p:ph idx="1" type="subTitle"/>
          </p:nvPr>
        </p:nvSpPr>
        <p:spPr>
          <a:xfrm>
            <a:off x="642025" y="1386425"/>
            <a:ext cx="70767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People thought the advertisements were corny, but preferred the one with more information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Adding more information in surveys goes a long way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2" name="Google Shape;712;p16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TAKEAWAYS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